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2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3" r:id="rId44"/>
    <p:sldId id="330" r:id="rId45"/>
    <p:sldId id="304" r:id="rId46"/>
    <p:sldId id="305" r:id="rId47"/>
    <p:sldId id="299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20" r:id="rId62"/>
    <p:sldId id="326" r:id="rId63"/>
    <p:sldId id="325" r:id="rId64"/>
    <p:sldId id="329" r:id="rId65"/>
    <p:sldId id="321" r:id="rId66"/>
    <p:sldId id="322" r:id="rId67"/>
    <p:sldId id="323" r:id="rId68"/>
    <p:sldId id="324" r:id="rId69"/>
    <p:sldId id="327" r:id="rId70"/>
    <p:sldId id="331" r:id="rId71"/>
    <p:sldId id="333" r:id="rId72"/>
    <p:sldId id="332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3" r:id="rId82"/>
    <p:sldId id="342" r:id="rId83"/>
    <p:sldId id="344" r:id="rId84"/>
    <p:sldId id="301" r:id="rId85"/>
  </p:sldIdLst>
  <p:sldSz cx="10080625" cy="7559675"/>
  <p:notesSz cx="6797675" cy="9926638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847" autoAdjust="0"/>
  </p:normalViewPr>
  <p:slideViewPr>
    <p:cSldViewPr>
      <p:cViewPr varScale="1">
        <p:scale>
          <a:sx n="78" d="100"/>
          <a:sy n="78" d="100"/>
        </p:scale>
        <p:origin x="-1506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59350" cy="372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69"/>
            <a:ext cx="5437284" cy="4465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2949180" cy="49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63142" algn="l"/>
                <a:tab pos="1326284" algn="l"/>
                <a:tab pos="1989427" algn="l"/>
                <a:tab pos="265256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de-DE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9" y="1"/>
            <a:ext cx="2949180" cy="49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63142" algn="l"/>
                <a:tab pos="1326284" algn="l"/>
                <a:tab pos="1989427" algn="l"/>
                <a:tab pos="265256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de-DE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29939"/>
            <a:ext cx="2949180" cy="49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63142" algn="l"/>
                <a:tab pos="1326284" algn="l"/>
                <a:tab pos="1989427" algn="l"/>
                <a:tab pos="265256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de-DE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9" y="9429939"/>
            <a:ext cx="2949180" cy="495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63142" algn="l"/>
                <a:tab pos="1326284" algn="l"/>
                <a:tab pos="1989427" algn="l"/>
                <a:tab pos="265256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3456C62E-CA78-4D16-8BCF-92D0DF8F79D4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575216-E67C-4219-B17F-C9ED15579B4B}" type="slidenum">
              <a:rPr lang="de-DE"/>
              <a:pPr/>
              <a:t>1</a:t>
            </a:fld>
            <a:endParaRPr lang="de-DE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A6E2A3-BCF8-4856-8590-F2BF505C8FC1}" type="slidenum">
              <a:rPr lang="de-DE"/>
              <a:pPr/>
              <a:t>10</a:t>
            </a:fld>
            <a:endParaRPr lang="de-DE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C02FED-4ED0-4737-9873-3D122D278519}" type="slidenum">
              <a:rPr lang="de-DE"/>
              <a:pPr/>
              <a:t>11</a:t>
            </a:fld>
            <a:endParaRPr lang="de-DE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56DAC8-836C-4509-A1FA-7BBA4AED3AE2}" type="slidenum">
              <a:rPr lang="de-DE"/>
              <a:pPr/>
              <a:t>12</a:t>
            </a:fld>
            <a:endParaRPr lang="de-DE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9D3EF7-D1F8-4A4B-9EF8-8443FFA229F7}" type="slidenum">
              <a:rPr lang="de-DE"/>
              <a:pPr/>
              <a:t>13</a:t>
            </a:fld>
            <a:endParaRPr lang="de-DE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ED2F3-A949-4D19-B8D3-57519F49F852}" type="slidenum">
              <a:rPr lang="de-DE"/>
              <a:pPr/>
              <a:t>14</a:t>
            </a:fld>
            <a:endParaRPr lang="de-DE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2842DF-F243-4B10-ACBE-88C595A940C8}" type="slidenum">
              <a:rPr lang="de-DE"/>
              <a:pPr/>
              <a:t>15</a:t>
            </a:fld>
            <a:endParaRPr lang="de-DE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5B8C6D-71AF-48BA-856E-ABD52935E442}" type="slidenum">
              <a:rPr lang="de-DE"/>
              <a:pPr/>
              <a:t>16</a:t>
            </a:fld>
            <a:endParaRPr lang="de-DE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8883D7-F5B1-4B2D-8B98-14C86D3E4E42}" type="slidenum">
              <a:rPr lang="de-DE"/>
              <a:pPr/>
              <a:t>17</a:t>
            </a:fld>
            <a:endParaRPr lang="de-DE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4CBBE5-90DE-4FD3-8DAF-A22F1C50ED91}" type="slidenum">
              <a:rPr lang="de-DE"/>
              <a:pPr/>
              <a:t>18</a:t>
            </a:fld>
            <a:endParaRPr lang="de-DE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0935B1-4A93-4DCF-8746-42618C5E1496}" type="slidenum">
              <a:rPr lang="de-DE"/>
              <a:pPr/>
              <a:t>19</a:t>
            </a:fld>
            <a:endParaRPr lang="de-DE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AA7D3B-4FDD-4DD2-9DA9-EA87D00B55B9}" type="slidenum">
              <a:rPr lang="de-DE"/>
              <a:pPr/>
              <a:t>2</a:t>
            </a:fld>
            <a:endParaRPr lang="de-DE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69"/>
            <a:ext cx="5438711" cy="446735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4FA74-7BFC-4342-9EFF-504449AE4349}" type="slidenum">
              <a:rPr lang="de-DE"/>
              <a:pPr/>
              <a:t>20</a:t>
            </a:fld>
            <a:endParaRPr lang="de-DE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78D084-8B0B-4629-9C77-6232607828CE}" type="slidenum">
              <a:rPr lang="de-DE"/>
              <a:pPr/>
              <a:t>21</a:t>
            </a:fld>
            <a:endParaRPr lang="de-DE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6BB6B2-087B-4613-B01C-B5D4DE80F1E1}" type="slidenum">
              <a:rPr lang="de-DE"/>
              <a:pPr/>
              <a:t>22</a:t>
            </a:fld>
            <a:endParaRPr lang="de-DE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A07828-478E-4BAA-9561-8E2512DDCA07}" type="slidenum">
              <a:rPr lang="de-DE"/>
              <a:pPr/>
              <a:t>23</a:t>
            </a:fld>
            <a:endParaRPr lang="de-DE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3CB3AE-84D9-48CF-89E4-B84E9C0E5C8E}" type="slidenum">
              <a:rPr lang="de-DE"/>
              <a:pPr/>
              <a:t>24</a:t>
            </a:fld>
            <a:endParaRPr lang="de-DE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3F2D27-3B45-43B7-8E30-9A9C293CA203}" type="slidenum">
              <a:rPr lang="de-DE"/>
              <a:pPr/>
              <a:t>25</a:t>
            </a:fld>
            <a:endParaRPr lang="de-DE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3E8D22-3E41-46D0-AB94-F73D78925EFC}" type="slidenum">
              <a:rPr lang="de-DE"/>
              <a:pPr/>
              <a:t>26</a:t>
            </a:fld>
            <a:endParaRPr lang="de-DE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EECC8A-7874-4EB7-AA09-7FC398E88365}" type="slidenum">
              <a:rPr lang="de-DE"/>
              <a:pPr/>
              <a:t>27</a:t>
            </a:fld>
            <a:endParaRPr lang="de-DE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102BF9-47F4-483A-8AE7-91099F5220CB}" type="slidenum">
              <a:rPr lang="de-DE"/>
              <a:pPr/>
              <a:t>28</a:t>
            </a:fld>
            <a:endParaRPr lang="de-DE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73BA41-1E95-4A1C-A4FC-31046754C941}" type="slidenum">
              <a:rPr lang="de-DE"/>
              <a:pPr/>
              <a:t>29</a:t>
            </a:fld>
            <a:endParaRPr lang="de-DE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EA36F3-168A-4CE7-9182-F291D2863704}" type="slidenum">
              <a:rPr lang="de-DE"/>
              <a:pPr/>
              <a:t>3</a:t>
            </a:fld>
            <a:endParaRPr lang="de-DE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EB978B-8CDB-4B9D-9B3F-53C4AC40412E}" type="slidenum">
              <a:rPr lang="de-DE"/>
              <a:pPr/>
              <a:t>30</a:t>
            </a:fld>
            <a:endParaRPr lang="de-DE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74916A-31BD-414D-8B66-7352B67C0278}" type="slidenum">
              <a:rPr lang="de-DE"/>
              <a:pPr/>
              <a:t>31</a:t>
            </a:fld>
            <a:endParaRPr lang="de-DE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5947A9-F4D4-4603-A4DC-88EA0469EE79}" type="slidenum">
              <a:rPr lang="de-DE"/>
              <a:pPr/>
              <a:t>33</a:t>
            </a:fld>
            <a:endParaRPr lang="de-DE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C1919B-8D95-4F55-B3C4-A9826B219136}" type="slidenum">
              <a:rPr lang="de-DE"/>
              <a:pPr/>
              <a:t>34</a:t>
            </a:fld>
            <a:endParaRPr lang="de-DE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26F24B-DC78-47AF-97C0-45CD966CA5C0}" type="slidenum">
              <a:rPr lang="de-DE"/>
              <a:pPr/>
              <a:t>35</a:t>
            </a:fld>
            <a:endParaRPr lang="de-DE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29F3E-BC50-4740-9450-AD46CE69DAC8}" type="slidenum">
              <a:rPr lang="de-DE"/>
              <a:pPr/>
              <a:t>36</a:t>
            </a:fld>
            <a:endParaRPr lang="de-DE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15DDB6-D9BC-42F0-A54F-7EF6CC902100}" type="slidenum">
              <a:rPr lang="de-DE"/>
              <a:pPr/>
              <a:t>37</a:t>
            </a:fld>
            <a:endParaRPr lang="de-DE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9C6CE2-2149-4347-A626-B6B4A60C80C2}" type="slidenum">
              <a:rPr lang="de-DE"/>
              <a:pPr/>
              <a:t>38</a:t>
            </a:fld>
            <a:endParaRPr lang="de-DE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188DA-D57C-4D0F-94DE-7745A278E87D}" type="slidenum">
              <a:rPr lang="de-DE"/>
              <a:pPr/>
              <a:t>39</a:t>
            </a:fld>
            <a:endParaRPr lang="de-DE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D47D9-312F-4680-8E87-C8C91A371D8F}" type="slidenum">
              <a:rPr lang="de-DE"/>
              <a:pPr/>
              <a:t>40</a:t>
            </a:fld>
            <a:endParaRPr lang="de-DE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7A1EC-FC00-4463-AC1A-02E44A04F235}" type="slidenum">
              <a:rPr lang="de-DE"/>
              <a:pPr/>
              <a:t>4</a:t>
            </a:fld>
            <a:endParaRPr lang="de-DE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5952E6-36B9-45C8-9771-0262842A47E6}" type="slidenum">
              <a:rPr lang="de-DE"/>
              <a:pPr/>
              <a:t>41</a:t>
            </a:fld>
            <a:endParaRPr lang="de-DE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EE66DA-653F-453D-9EC6-880A8982FCC1}" type="slidenum">
              <a:rPr lang="de-DE"/>
              <a:pPr/>
              <a:t>42</a:t>
            </a:fld>
            <a:endParaRPr lang="de-DE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CA324-EF38-4956-AC99-402DC7D0D3C7}" type="slidenum">
              <a:rPr lang="de-DE"/>
              <a:pPr/>
              <a:t>47</a:t>
            </a:fld>
            <a:endParaRPr lang="de-DE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3AC618-6FA0-48CF-98E1-E4F65B1B1ED4}" type="slidenum">
              <a:rPr lang="de-DE"/>
              <a:pPr/>
              <a:t>5</a:t>
            </a:fld>
            <a:endParaRPr lang="de-DE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4971BB-9005-43BF-807A-56A32606714A}" type="slidenum">
              <a:rPr lang="de-DE"/>
              <a:pPr/>
              <a:t>6</a:t>
            </a:fld>
            <a:endParaRPr lang="de-DE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D7EA8-8089-4E4E-96AB-E36B1B82F5BA}" type="slidenum">
              <a:rPr lang="de-DE"/>
              <a:pPr/>
              <a:t>7</a:t>
            </a:fld>
            <a:endParaRPr lang="de-DE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DCA0EF-4CEE-419D-B6A8-0CAB126C5241}" type="slidenum">
              <a:rPr lang="de-DE"/>
              <a:pPr/>
              <a:t>8</a:t>
            </a:fld>
            <a:endParaRPr lang="de-DE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32EF43-1CBF-44D1-9C02-0EC69597A6DB}" type="slidenum">
              <a:rPr lang="de-DE"/>
              <a:pPr/>
              <a:t>9</a:t>
            </a:fld>
            <a:endParaRPr lang="de-DE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3" y="4714970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3766" tIns="41883" rIns="83766" bIns="41883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9AAFE85-2984-4A31-AA93-D2BA621EE069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40CBDE-9A91-473D-A016-101DED7CDC0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11034AD-6E35-426F-B7A4-AE2B71F53258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7E564E-2609-4F25-89C4-A2D0394FF1D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9A07A20-BC93-4C24-B9E7-2547A3A792D7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7D278B-1327-45B9-9B67-06672FD032F4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E97305D-154B-4C6E-A03C-564A488DBACA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18493C-B5E8-4283-B7F7-0AAFAF1C91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229D024-F744-4712-BAF4-73CB8381840B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3AD5C2-62CA-4F32-917D-2DE4B484022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6F82086-ECCF-4CFA-A681-031EB20F774E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A7F8B9-3F18-4B87-BAB7-A99C072033D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4E1DC15-4FAF-4971-96B0-7D7F9629A2AD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27A3B8-C9E7-4EA1-A6E7-0E3866CB0ED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ADA6CF6-210E-491B-A7C3-DB70B93BC278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193091-143E-4C7D-9088-2A617CF8F9D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537596F-AD32-42BA-A43C-B7B45148F16F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5BB9DA-7112-4590-BF10-18003DEA055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CAB4F9D-B85C-45F9-BA71-3D27BBAEF235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6288ED-0F28-4BC1-9802-9C94CEA0800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8CD7D0A-5B15-4A62-AB74-68624381F333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7CFE357-EE71-4B4C-ABA8-9EFB944490AF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52AC68FB-EB0C-4FCE-AE87-1CC307E9ED96}" type="datetime1">
              <a:rPr lang="de-DE" smtClean="0"/>
              <a:pPr/>
              <a:t>23.11.2012</a:t>
            </a:fld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de-DE" smtClean="0"/>
              <a:t>Dr. Tilman Giesen, Rechtsanwalt und Fachanwalt für Verwaltungsrecht Lauprecht Rechtsanwälte Notare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3808E65-E46A-4D54-82B6-DC9D4FA587B8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720725" y="1260475"/>
            <a:ext cx="8459788" cy="506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Vorlesung</a:t>
            </a:r>
            <a:r>
              <a:rPr lang="de-DE" sz="3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landwirtschaftliches Zivilrecht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b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de-DE" sz="2800" b="1" dirty="0">
                <a:solidFill>
                  <a:srgbClr val="000000"/>
                </a:solidFill>
                <a:cs typeface="Arial" charset="0"/>
              </a:rPr>
            </a:b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Wintersemester 2012 / 2013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dirty="0">
                <a:solidFill>
                  <a:srgbClr val="000000"/>
                </a:solidFill>
                <a:cs typeface="Arial" charset="0"/>
              </a:rPr>
              <a:t>Agrar- und Ernährungswissenschaftliche Fakultät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dirty="0">
                <a:solidFill>
                  <a:srgbClr val="000000"/>
                </a:solidFill>
                <a:cs typeface="Arial" charset="0"/>
              </a:rPr>
              <a:t>Christian-Albrechts-Universität zu Kiel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dirty="0">
              <a:solidFill>
                <a:srgbClr val="000000"/>
              </a:solidFill>
              <a:cs typeface="Arial" charset="0"/>
            </a:endParaRP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b="1" dirty="0">
                <a:solidFill>
                  <a:srgbClr val="000000"/>
                </a:solidFill>
                <a:cs typeface="Arial" charset="0"/>
              </a:rPr>
              <a:t>Rechtsanwalt Dr. Tilman Giesen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b="1" dirty="0" err="1">
                <a:solidFill>
                  <a:srgbClr val="000000"/>
                </a:solidFill>
                <a:cs typeface="Arial" charset="0"/>
              </a:rPr>
              <a:t>Lauprecht</a:t>
            </a:r>
            <a:r>
              <a:rPr lang="de-DE" sz="2800" b="1" dirty="0">
                <a:solidFill>
                  <a:srgbClr val="000000"/>
                </a:solidFill>
                <a:cs typeface="Arial" charset="0"/>
              </a:rPr>
              <a:t> Rechtsanwälte Notare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396842" y="6780233"/>
            <a:ext cx="2346325" cy="519113"/>
          </a:xfrm>
        </p:spPr>
        <p:txBody>
          <a:bodyPr/>
          <a:lstStyle/>
          <a:p>
            <a:endParaRPr lang="de-DE" dirty="0" smtClean="0"/>
          </a:p>
          <a:p>
            <a:fld id="{51AE8D6D-08E1-4234-B601-67E5702964D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2825734" y="6923109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260475" y="1800225"/>
            <a:ext cx="7380288" cy="3316288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Selbstverwaltung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Landwirtschaftskammer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Wasser- und Bodenverbände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Jagdgenossenschaften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9AC7F1-710F-40C1-B2A3-13454F645E99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539750" y="1979613"/>
            <a:ext cx="8640763" cy="331628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000000"/>
                </a:solidFill>
                <a:cs typeface="Arial" charset="0"/>
              </a:rPr>
              <a:t>1.	Abgrenzung Zivilrecht / Öffentliches 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000000"/>
                </a:solidFill>
                <a:cs typeface="Arial" charset="0"/>
              </a:rPr>
              <a:t>2.	Unterschied Gesetz / Verordnung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000000"/>
                </a:solidFill>
                <a:cs typeface="Arial" charset="0"/>
              </a:rPr>
              <a:t>3.	Gewaltenteilung / Subsidiarität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48F6395-00D1-4DC5-990B-E24039E550EB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720725" y="1079500"/>
            <a:ext cx="8640763" cy="4375150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89460" rIns="108000" bIns="63000"/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Beispiele für Zivilrecht außerhalb BGB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					                                     	      z.B. bei: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 err="1" smtClean="0">
                <a:solidFill>
                  <a:srgbClr val="000000"/>
                </a:solidFill>
                <a:cs typeface="Arial" charset="0"/>
              </a:rPr>
              <a:t>ErbbauRG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                               Biogasanlagen</a:t>
            </a: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GenossenschaftsG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                  VR-Banken</a:t>
            </a: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GmbHG			            	                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Landwirtschafts-</a:t>
            </a: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                                                </a:t>
            </a:r>
            <a:r>
              <a:rPr 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betrieben 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Ost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468280" y="6851671"/>
            <a:ext cx="2346325" cy="519113"/>
          </a:xfrm>
        </p:spPr>
        <p:txBody>
          <a:bodyPr/>
          <a:lstStyle/>
          <a:p>
            <a:fld id="{456E51A9-9884-4822-BEBE-3DED9BB0ED4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979613" y="1979613"/>
            <a:ext cx="6119812" cy="1827212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8280" rIns="108000" bIns="63000"/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BGB</a:t>
            </a: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</a:tabLst>
            </a:pPr>
            <a:endParaRPr lang="de-DE" sz="4000" b="1">
              <a:solidFill>
                <a:srgbClr val="000000"/>
              </a:solidFill>
              <a:cs typeface="Arial" charset="0"/>
            </a:endParaRPr>
          </a:p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seit 01.01.1900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039CC3-1305-4670-A59C-0CF8E9F16E8B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825470" y="493689"/>
            <a:ext cx="8355043" cy="6000792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vorher: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Code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Civil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	     -        linksrheinisch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ALR					 -            Preußen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Badisches Landrecht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BGB für das Königreich Sachsen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Codex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Maximilianeus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Bavaricus</a:t>
            </a: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Gemeines Recht nur subsidiär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8369F49-835A-47E5-BCE8-65413448FF0B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325536" y="350813"/>
            <a:ext cx="7602564" cy="5703905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1871	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  Reichsgründung 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(-</a:t>
            </a: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verfassung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1873	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  Verfassungsänderung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Reichskom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-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de-DE" sz="30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petenz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ZivilR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de-DE" sz="3000" dirty="0" err="1">
                <a:solidFill>
                  <a:srgbClr val="000000"/>
                </a:solidFill>
                <a:cs typeface="Arial" charset="0"/>
              </a:rPr>
              <a:t>lex</a:t>
            </a:r>
            <a:r>
              <a:rPr lang="de-DE" sz="3000" dirty="0">
                <a:solidFill>
                  <a:srgbClr val="000000"/>
                </a:solidFill>
                <a:cs typeface="Arial" charset="0"/>
              </a:rPr>
              <a:t> Miquel/Lasker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1874		Windscheid-Kommission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1888		Erster Entwurf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1895		Zweiter Entwurf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1896		Ausfertigung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0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000" dirty="0">
                <a:solidFill>
                  <a:srgbClr val="000000"/>
                </a:solidFill>
                <a:cs typeface="Arial" charset="0"/>
              </a:rPr>
              <a:t>1900		In Kraft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04096BE-B51D-4341-8B25-15EC0DEEA9EB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260475" y="903288"/>
            <a:ext cx="7559675" cy="5757862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4752" rIns="108000" bIns="63000"/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 b="1">
                <a:solidFill>
                  <a:srgbClr val="000000"/>
                </a:solidFill>
                <a:cs typeface="Arial" charset="0"/>
              </a:rPr>
              <a:t>5 Bücher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>
                <a:solidFill>
                  <a:srgbClr val="000000"/>
                </a:solidFill>
                <a:cs typeface="Arial" charset="0"/>
              </a:rPr>
              <a:t>Allgemeiner Teil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>
                <a:solidFill>
                  <a:srgbClr val="000000"/>
                </a:solidFill>
                <a:cs typeface="Arial" charset="0"/>
              </a:rPr>
              <a:t>Schuldrecht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>
                <a:solidFill>
                  <a:srgbClr val="000000"/>
                </a:solidFill>
                <a:cs typeface="Arial" charset="0"/>
              </a:rPr>
              <a:t>Sachenrecht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>
                <a:solidFill>
                  <a:srgbClr val="000000"/>
                </a:solidFill>
                <a:cs typeface="Arial" charset="0"/>
              </a:rPr>
              <a:t>Familienrecht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>
                <a:solidFill>
                  <a:srgbClr val="000000"/>
                </a:solidFill>
                <a:cs typeface="Arial" charset="0"/>
              </a:rPr>
              <a:t>Erbrecht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B361657-3090-48F4-B2FC-B71FFF389C65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16416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3554" y="-435005"/>
            <a:ext cx="12252379" cy="8820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12FCABC-3E2B-4F15-B004-12F4555D9E4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325800" y="6851671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17736" y="207937"/>
            <a:ext cx="10980738" cy="665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2BE7220-95C6-4DE7-96D2-FEEB71CA13F0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98638" y="1"/>
            <a:ext cx="11879263" cy="7923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D23B9F0-6B1F-4F1D-868B-8D8A4553093C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2968610" y="6851671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39863" y="360363"/>
            <a:ext cx="7019925" cy="433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79725" y="522288"/>
            <a:ext cx="4140200" cy="557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911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1600" b="1">
                <a:solidFill>
                  <a:srgbClr val="000000"/>
                </a:solidFill>
              </a:rPr>
              <a:t>Landwirtschaftliches Zivilrecht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1600" b="1">
                <a:solidFill>
                  <a:srgbClr val="000000"/>
                </a:solidFill>
              </a:rPr>
              <a:t>BGB  AT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800225"/>
            <a:ext cx="1439863" cy="8937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02.11.2012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Rechtsquellen,</a:t>
            </a: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Grundbegriffe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39975" y="1809750"/>
            <a:ext cx="1439863" cy="8937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09.11.2012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Personen,</a:t>
            </a: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Gesellschaften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140200" y="1809750"/>
            <a:ext cx="1439863" cy="8937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16.11.2012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Sachen,</a:t>
            </a: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Tiere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54713" y="1804988"/>
            <a:ext cx="1963737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de-DE" sz="1400" b="1">
                <a:solidFill>
                  <a:srgbClr val="000000"/>
                </a:solidFill>
              </a:rPr>
              <a:t>23.11.2012</a:t>
            </a:r>
          </a:p>
          <a:p>
            <a:pPr algn="ctr">
              <a:tabLst>
                <a:tab pos="723900" algn="l"/>
                <a:tab pos="14478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Willenserklärung,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Auslegung, Vertrag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294688" y="1804988"/>
            <a:ext cx="1065212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30.11.2012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Vertretung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9750" y="3060700"/>
            <a:ext cx="2700338" cy="90011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sz="1400" b="1">
                <a:solidFill>
                  <a:srgbClr val="000000"/>
                </a:solidFill>
              </a:rPr>
              <a:t>07.12.2012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sz="1400">
                <a:solidFill>
                  <a:srgbClr val="000000"/>
                </a:solidFill>
              </a:rPr>
              <a:t>Einwilligung, Genehmigung,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sz="1400">
                <a:solidFill>
                  <a:srgbClr val="000000"/>
                </a:solidFill>
              </a:rPr>
              <a:t>Fristen, Termine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770313" y="3065463"/>
            <a:ext cx="1268412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14.12.2012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Anfechtung, Kündigung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580063" y="3065463"/>
            <a:ext cx="2700337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sz="1400" b="1">
                <a:solidFill>
                  <a:srgbClr val="000000"/>
                </a:solidFill>
              </a:rPr>
              <a:t>21.12.2012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sz="1400">
                <a:solidFill>
                  <a:srgbClr val="000000"/>
                </a:solidFill>
              </a:rPr>
              <a:t>Abtretung, Schuldübernahme, Gesamtschuld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39750" y="4325938"/>
            <a:ext cx="1439863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04.01.2013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Erfüllung,</a:t>
            </a: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Verjährung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519363" y="4319588"/>
            <a:ext cx="1979612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de-DE" sz="1400" b="1">
                <a:solidFill>
                  <a:srgbClr val="000000"/>
                </a:solidFill>
              </a:rPr>
              <a:t>11.01.2013</a:t>
            </a:r>
          </a:p>
          <a:p>
            <a:pPr algn="ctr">
              <a:tabLst>
                <a:tab pos="723900" algn="l"/>
                <a:tab pos="14478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Leistungsstörungen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040313" y="4325938"/>
            <a:ext cx="1793875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de-DE" sz="1400" b="1">
                <a:solidFill>
                  <a:srgbClr val="000000"/>
                </a:solidFill>
              </a:rPr>
              <a:t>18.01.2013</a:t>
            </a:r>
          </a:p>
          <a:p>
            <a:pPr algn="ctr">
              <a:tabLst>
                <a:tab pos="723900" algn="l"/>
                <a:tab pos="14478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Schadensersatz,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Entschädigung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199313" y="4319588"/>
            <a:ext cx="2160587" cy="8937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de-DE" sz="1400" b="1">
                <a:solidFill>
                  <a:srgbClr val="000000"/>
                </a:solidFill>
              </a:rPr>
              <a:t>25.01.2013</a:t>
            </a:r>
          </a:p>
          <a:p>
            <a:pPr algn="ctr">
              <a:tabLst>
                <a:tab pos="723900" algn="l"/>
                <a:tab pos="14478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</a:tabLst>
            </a:pPr>
            <a:r>
              <a:rPr lang="de-DE" sz="1400">
                <a:solidFill>
                  <a:srgbClr val="000000"/>
                </a:solidFill>
              </a:rPr>
              <a:t>Unerlaubte Handlung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39750" y="5759450"/>
            <a:ext cx="1439863" cy="8937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01.02.2013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Wiederholung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525713" y="5765800"/>
            <a:ext cx="1433512" cy="8937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 algn="ctr">
              <a:tabLst>
                <a:tab pos="723900" algn="l"/>
              </a:tabLst>
            </a:pPr>
            <a:r>
              <a:rPr lang="de-DE" sz="1400" b="1">
                <a:solidFill>
                  <a:srgbClr val="000000"/>
                </a:solidFill>
              </a:rPr>
              <a:t>08.02.2013</a:t>
            </a:r>
          </a:p>
          <a:p>
            <a:pPr algn="ctr">
              <a:tabLst>
                <a:tab pos="723900" algn="l"/>
              </a:tabLst>
            </a:pPr>
            <a:endParaRPr lang="de-DE" sz="140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</a:tabLst>
            </a:pPr>
            <a:r>
              <a:rPr lang="de-DE" sz="1400">
                <a:solidFill>
                  <a:srgbClr val="000000"/>
                </a:solidFill>
              </a:rPr>
              <a:t>Wiederholung</a:t>
            </a:r>
          </a:p>
        </p:txBody>
      </p:sp>
      <p:sp>
        <p:nvSpPr>
          <p:cNvPr id="20" name="Datumsplatzhalter 1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E1F181C-C1B2-4D4B-9C71-D6656E31E09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3290" y="-1"/>
            <a:ext cx="10260013" cy="6994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64147CC-8550-482F-AB95-383D90910029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9042" y="130123"/>
            <a:ext cx="10620375" cy="74295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1B816-8FBB-4D59-B543-A9EE17CB15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60475" y="187325"/>
            <a:ext cx="10620375" cy="827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909D2E-441D-427E-A89E-1524CFE7C4F0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73566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166" y="493689"/>
            <a:ext cx="10080625" cy="73580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4DDB4A2-DAE0-4465-9D69-F47C1A0F1869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439401" cy="81375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90E21A-4652-462C-9BF3-3416439FF754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720725" y="2160588"/>
            <a:ext cx="7920038" cy="2686050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4752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 b="1">
                <a:solidFill>
                  <a:srgbClr val="000000"/>
                </a:solidFill>
                <a:cs typeface="Arial" charset="0"/>
              </a:rPr>
              <a:t>lex specialis derogat legi generali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 b="1">
                <a:solidFill>
                  <a:srgbClr val="000000"/>
                </a:solidFill>
                <a:cs typeface="Arial" charset="0"/>
              </a:rPr>
              <a:t>lex posterior derogat legi priori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6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600" b="1">
                <a:solidFill>
                  <a:srgbClr val="000000"/>
                </a:solidFill>
                <a:cs typeface="Arial" charset="0"/>
              </a:rPr>
              <a:t>lex superior derogat legi inferiori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7E6F48-27C0-455B-9D76-748657A0E272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44991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900113" y="1260475"/>
            <a:ext cx="8459787" cy="5140325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4.	BGB in Kraft seit 01.01.1900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5.	vorher: Zersplitterung in Zivilrecht der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Fürsten-/Königtümer, Gemeines Recht nur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subsidiär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6.	die 5 Bücher des BGB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7.	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lex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specialis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derogat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legi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generali</a:t>
            </a:r>
            <a:endParaRPr lang="de-DE" sz="3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574FD8-1A5B-47CD-947C-D19257D80052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39863" y="2185988"/>
            <a:ext cx="7199312" cy="69373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8280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Personen, Gesellschaften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AFD5E3-9D55-471D-8464-6B86DF9792F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44991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260475" y="2185988"/>
            <a:ext cx="7380288" cy="693737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8280" rIns="108000" bIns="63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natürliche Person = Mensch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35F2827-D9B8-4062-8789-E9E8F2BD68A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60363" y="863600"/>
            <a:ext cx="9359900" cy="5795963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63000" rIns="108000" bIns="63000"/>
          <a:lstStyle/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				                   §         ab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Rechtsfähigkeit	                   1	         Vollendung der Geburt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Erbfähigkeit	          1923 II    	     Zeugung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Volljährigkeit	                   2         18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Geschäftsfähigkeit	  104	7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Ehemündigkeit	             1303	         16/18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Testierfähigkeit	             2229         16</a:t>
            </a: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6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269875" algn="l"/>
                <a:tab pos="538163" algn="l"/>
                <a:tab pos="809625" algn="l"/>
                <a:tab pos="2786063" algn="l"/>
                <a:tab pos="3983038" algn="l"/>
                <a:tab pos="5884863" algn="r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600" b="1" dirty="0" err="1">
                <a:solidFill>
                  <a:srgbClr val="000000"/>
                </a:solidFill>
                <a:cs typeface="Arial" charset="0"/>
              </a:rPr>
              <a:t>Deliktsfähigkeit</a:t>
            </a:r>
            <a:r>
              <a:rPr lang="de-DE" sz="2600" b="1" dirty="0">
                <a:solidFill>
                  <a:srgbClr val="000000"/>
                </a:solidFill>
                <a:cs typeface="Arial" charset="0"/>
              </a:rPr>
              <a:t>	               828         7/10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7A4645A-34CA-46B2-AC02-61F486C725C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079500" y="1979613"/>
            <a:ext cx="7559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0280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>
                <a:solidFill>
                  <a:srgbClr val="000000"/>
                </a:solidFill>
              </a:rPr>
              <a:t>Grundbegriffe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AB4B95-4C4D-4DB8-82D1-EDA0D2875892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09272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539750" y="1079500"/>
            <a:ext cx="9180513" cy="2152650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63000" rIns="108000" bIns="63000"/>
          <a:lstStyle/>
          <a:p>
            <a:pPr>
              <a:tabLst>
                <a:tab pos="1960563" algn="l"/>
                <a:tab pos="39227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b="1">
                <a:solidFill>
                  <a:srgbClr val="000000"/>
                </a:solidFill>
                <a:cs typeface="Arial" charset="0"/>
              </a:rPr>
              <a:t>Strafmündigkeit                    19 StGB                 14</a:t>
            </a:r>
          </a:p>
          <a:p>
            <a:pPr>
              <a:tabLst>
                <a:tab pos="1960563" algn="l"/>
                <a:tab pos="39227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800" b="1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1960563" algn="l"/>
                <a:tab pos="39227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b="1">
                <a:solidFill>
                  <a:srgbClr val="000000"/>
                </a:solidFill>
                <a:cs typeface="Arial" charset="0"/>
              </a:rPr>
              <a:t>Religionsmündigkeit        </a:t>
            </a:r>
            <a:r>
              <a:rPr lang="de-DE" sz="20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800" b="1">
                <a:solidFill>
                  <a:srgbClr val="000000"/>
                </a:solidFill>
                <a:cs typeface="Arial" charset="0"/>
              </a:rPr>
              <a:t>Gesetz über reli-</a:t>
            </a:r>
          </a:p>
          <a:p>
            <a:pPr>
              <a:tabLst>
                <a:tab pos="1960563" algn="l"/>
                <a:tab pos="39227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b="1">
                <a:solidFill>
                  <a:srgbClr val="000000"/>
                </a:solidFill>
                <a:cs typeface="Arial" charset="0"/>
              </a:rPr>
              <a:t>                                            giöse Kinder-</a:t>
            </a:r>
          </a:p>
          <a:p>
            <a:pPr>
              <a:tabLst>
                <a:tab pos="1960563" algn="l"/>
                <a:tab pos="39227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b="1">
                <a:solidFill>
                  <a:srgbClr val="000000"/>
                </a:solidFill>
                <a:cs typeface="Arial" charset="0"/>
              </a:rPr>
              <a:t>                                            Erziehung                 12/14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539718" y="6851671"/>
            <a:ext cx="2346325" cy="519113"/>
          </a:xfrm>
        </p:spPr>
        <p:txBody>
          <a:bodyPr/>
          <a:lstStyle/>
          <a:p>
            <a:fld id="{77188A38-29D1-442B-8AB0-B40A4B10BE2E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39750" y="1439863"/>
            <a:ext cx="8999538" cy="2393950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8280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Juristische Person =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40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b="1">
                <a:solidFill>
                  <a:srgbClr val="000000"/>
                </a:solidFill>
                <a:cs typeface="Arial" charset="0"/>
              </a:rPr>
              <a:t>gedachtes Gebilde mit vom Gesetz zuerkannter Rechtsfähigkeit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B2B9911-090C-4F4C-A832-B1124C8C3F79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C2F2C7-87A0-42C7-91C4-70FF834B5A2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16416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5470" y="136499"/>
            <a:ext cx="814393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b="1" dirty="0">
                <a:solidFill>
                  <a:srgbClr val="000000"/>
                </a:solidFill>
                <a:cs typeface="Arial" charset="0"/>
              </a:rPr>
              <a:t>Juristische Personen des Öffentlichen Rechts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253966" y="636565"/>
          <a:ext cx="9644130" cy="6037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943"/>
                <a:gridCol w="3241723"/>
                <a:gridCol w="2755464"/>
              </a:tblGrid>
              <a:tr h="6429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Körperschaften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z.B.</a:t>
                      </a:r>
                      <a:endParaRPr lang="de-DE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Anstalten</a:t>
                      </a:r>
                      <a:endParaRPr lang="de-DE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Stiftungen</a:t>
                      </a:r>
                      <a:endParaRPr lang="de-DE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EU</a:t>
                      </a:r>
                    </a:p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(erst seit Lissabon 2007)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S.-H. Landesforsten </a:t>
                      </a:r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AöR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Stiftung Naturschutz</a:t>
                      </a:r>
                    </a:p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Schleswig-Holstein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Bund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Deutscher Weinfonds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Allgemeiner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Hanno-</a:t>
                      </a:r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ver‘scher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Klosterfonds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Länder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Ritterschaftliches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Kredit-</a:t>
                      </a:r>
                    </a:p>
                    <a:p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institut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Stade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Domstrukturfonds</a:t>
                      </a:r>
                    </a:p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Verden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Kreise, Gemeinden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Niedersächsische Tier-</a:t>
                      </a:r>
                    </a:p>
                    <a:p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seuchenkasse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AöR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Kammern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Zweckverbände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Jagdgenossenschaften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Wasser-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und Bodenverbände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Deichverbände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Realverbände</a:t>
                      </a:r>
                    </a:p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(in Niedersachsen)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Forstbetriebs</a:t>
                      </a:r>
                      <a:r>
                        <a:rPr lang="de-DE" b="0" u="sng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verbände</a:t>
                      </a:r>
                      <a:endParaRPr lang="de-DE" b="0" u="sng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82660" y="279375"/>
            <a:ext cx="7966099" cy="490516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63000" rIns="108000" bIns="63000"/>
          <a:lstStyle/>
          <a:p>
            <a:pPr algn="ctr">
              <a:tabLst>
                <a:tab pos="1816100" algn="l"/>
                <a:tab pos="3944938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000" b="1" dirty="0">
                <a:solidFill>
                  <a:srgbClr val="000000"/>
                </a:solidFill>
                <a:cs typeface="Arial" charset="0"/>
              </a:rPr>
              <a:t>Juristische Personen des Privaten Rechts</a:t>
            </a:r>
          </a:p>
          <a:p>
            <a:pPr algn="just">
              <a:tabLst>
                <a:tab pos="1816100" algn="l"/>
                <a:tab pos="3944938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5D2113-CD78-4A57-AB04-88D3C544464E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82528" y="850879"/>
          <a:ext cx="9644130" cy="578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943"/>
                <a:gridCol w="2639601"/>
                <a:gridCol w="3357586"/>
              </a:tblGrid>
              <a:tr h="617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Verein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e.V.,</a:t>
                      </a:r>
                    </a:p>
                    <a:p>
                      <a:pPr algn="l"/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w.V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Bauernverband S.-H. e.V.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Forstbetriebsgemeinschaft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Holzkreis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de-DE" b="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w.V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Gesellschaft mit </a:t>
                      </a:r>
                      <a:r>
                        <a:rPr lang="de-DE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beschränker</a:t>
                      </a:r>
                      <a:endParaRPr lang="de-DE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Haftung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GmbH</a:t>
                      </a:r>
                    </a:p>
                    <a:p>
                      <a:pPr algn="l"/>
                      <a:endParaRPr lang="de-DE" b="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(dänisch: A/S,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französisch: SARL,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englisch: Ltd.,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spanisch: SL,</a:t>
                      </a:r>
                    </a:p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niederländisch: BV)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Holzagentur S.-H. GmbH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Unternehmergesellschaft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UG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Aktiengesellschaft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AG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Hauptgenossenschaft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AG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61735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Genossenschaft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e.G.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Kurhessische </a:t>
                      </a:r>
                      <a:r>
                        <a:rPr lang="de-DE" b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Landbank</a:t>
                      </a:r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e.G.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Stiftung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Stiftung S.-H. Landschaft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  <a:tr h="352771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Körperschaften des privaten</a:t>
                      </a:r>
                    </a:p>
                    <a:p>
                      <a:pPr algn="l"/>
                      <a:r>
                        <a:rPr lang="de-DE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Rechts</a:t>
                      </a:r>
                      <a:endParaRPr lang="de-DE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Klöster</a:t>
                      </a:r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und Ritterschaften in</a:t>
                      </a:r>
                    </a:p>
                    <a:p>
                      <a:pPr algn="l"/>
                      <a:r>
                        <a:rPr lang="de-DE" b="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Schleswig-Holstein</a:t>
                      </a:r>
                      <a:endParaRPr lang="de-DE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539750" y="1260475"/>
            <a:ext cx="8999538" cy="4684713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lIns="108000" tIns="91224" rIns="108000" bIns="63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für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die juristische Person handeln ihre </a:t>
            </a: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Organe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die juristische Person handelt </a:t>
            </a: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durch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ihre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Or-gane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Organe: Geschäftsführer, Vorstand, Mitglieder-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        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versammlung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, Vorsteher,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Deichamt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         Deichgraf, Präsident usw.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Trennungsprinzip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800225" y="7019925"/>
            <a:ext cx="217488" cy="469900"/>
          </a:xfrm>
          <a:prstGeom prst="rect">
            <a:avLst/>
          </a:prstGeom>
          <a:noFill/>
          <a:ln w="36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4A641F-A1C8-4C3A-9A15-ACF67EE47B34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25404" y="1619250"/>
            <a:ext cx="9394859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8.	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natürliche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Person, Geschäftsfähigkeit,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 Volljährigkeit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9.	 Definition Juristische Person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10. Juristische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Personen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des Öffentlichen Rechts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11. Juristische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Personen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des Privaten Rechts	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D73BDC-544A-4372-8AE5-FB1DBF06307C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2160588" y="900113"/>
            <a:ext cx="52197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0280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4000" b="1">
                <a:solidFill>
                  <a:srgbClr val="000000"/>
                </a:solidFill>
              </a:rPr>
              <a:t>Gesellschaften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 flipH="1">
            <a:off x="2517775" y="1800225"/>
            <a:ext cx="1443038" cy="2519363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9750" y="4679950"/>
            <a:ext cx="4140200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600" b="1">
                <a:solidFill>
                  <a:srgbClr val="000000"/>
                </a:solidFill>
              </a:rPr>
              <a:t>Personengesellschaften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59450" y="4679950"/>
            <a:ext cx="3779838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600" b="1">
                <a:solidFill>
                  <a:srgbClr val="000000"/>
                </a:solidFill>
              </a:rPr>
              <a:t>Kapitalgesellschaften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5578475" y="1798638"/>
            <a:ext cx="1443038" cy="2522537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E257DC-AF3C-4270-89DC-0AF14297C1E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720725" y="1079500"/>
            <a:ext cx="8280400" cy="6057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Kapitalgesellschaften = Juristische Personen des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                                          des Privaten Rechts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Vom Gesetz zuerkannte Rechtsfähigkeit z.B.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- § 13  GmbHG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- § 1    AktG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- § 17  GenG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- § 21  BGB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600" b="1" dirty="0">
                <a:solidFill>
                  <a:srgbClr val="000000"/>
                </a:solidFill>
              </a:rPr>
              <a:t>- § 22  BGB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600" b="1" dirty="0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F155EAB-8BE2-42D3-A4E6-1D6438CC59D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60363" y="1079500"/>
            <a:ext cx="9180512" cy="419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</a:rPr>
              <a:t>Personengesellschaften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</a:rPr>
              <a:t>gemeinsamer Zweck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</a:rPr>
              <a:t>Grundform: Gesellschaft bürgerlichen Rechts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</a:rPr>
              <a:t>                     GbR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</a:rPr>
              <a:t>                     §§ 705 ff. BGB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F874EF5-1327-4B14-9565-572049924E15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23850" y="1009650"/>
            <a:ext cx="9539288" cy="282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in der Landwirtschaft z.B. bei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32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gemeinsamer </a:t>
            </a:r>
            <a:r>
              <a:rPr lang="de-DE" sz="3200" b="1" dirty="0" smtClean="0">
                <a:solidFill>
                  <a:srgbClr val="000000"/>
                </a:solidFill>
              </a:rPr>
              <a:t>Bewirtschaftung von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1400" b="1" dirty="0" smtClean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200" b="1" dirty="0" smtClean="0">
                <a:solidFill>
                  <a:srgbClr val="000000"/>
                </a:solidFill>
              </a:rPr>
              <a:t>Betrieb </a:t>
            </a:r>
            <a:r>
              <a:rPr lang="de-DE" sz="3200" b="1" dirty="0">
                <a:solidFill>
                  <a:srgbClr val="000000"/>
                </a:solidFill>
              </a:rPr>
              <a:t>A </a:t>
            </a:r>
            <a:r>
              <a:rPr lang="de-DE" sz="3200" b="1" dirty="0" smtClean="0">
                <a:solidFill>
                  <a:srgbClr val="000000"/>
                </a:solidFill>
              </a:rPr>
              <a:t>und Betrieb B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1400" b="1" dirty="0" smtClean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200" b="1" dirty="0" smtClean="0">
                <a:solidFill>
                  <a:srgbClr val="000000"/>
                </a:solidFill>
              </a:rPr>
              <a:t>durch Eigentümer A/B „Kooperation</a:t>
            </a:r>
            <a:r>
              <a:rPr lang="de-DE" sz="3200" b="1" dirty="0">
                <a:solidFill>
                  <a:srgbClr val="000000"/>
                </a:solidFill>
              </a:rPr>
              <a:t>“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AEA4E5-815C-4938-AF59-071105C5CAC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16416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539750" y="2490788"/>
            <a:ext cx="8999538" cy="236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Gesetz = jede Rechtsnorm, Art. 2 EGBGB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Tatbestand (wenn) – Rechtsfolge (dann)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Zivilrecht = Bürgerliches Recht = Privatrecht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396842" y="6851671"/>
            <a:ext cx="2595597" cy="519113"/>
          </a:xfrm>
        </p:spPr>
        <p:txBody>
          <a:bodyPr/>
          <a:lstStyle/>
          <a:p>
            <a:fld id="{4F779385-E4DA-4B17-8EB5-716872DCE7D3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539750" y="1079500"/>
            <a:ext cx="8640763" cy="373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auch bei: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gemeinsamer Bewirtschaftung durch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Eheleute, Vater/Sohn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Achtung: In der Praxis dann abgrenzende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                 Klarstellung notwendig !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4D2C86A-2B77-4B27-A2C5-21DF76DDA1C2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44991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720724" y="538163"/>
            <a:ext cx="9034495" cy="623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b="1" dirty="0">
                <a:solidFill>
                  <a:srgbClr val="000000"/>
                </a:solidFill>
              </a:rPr>
              <a:t>Grundsätze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nur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teilrechtsfähig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Vertrag </a:t>
            </a:r>
            <a:r>
              <a:rPr lang="de-DE" sz="3200" dirty="0" err="1">
                <a:solidFill>
                  <a:srgbClr val="000000"/>
                </a:solidFill>
                <a:cs typeface="Arial" charset="0"/>
              </a:rPr>
              <a:t>formfrei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 (Gründung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und Übertragung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Vertretung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durch Gesellschafter gemein-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de-DE" sz="9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de-DE" sz="3200" dirty="0" err="1" smtClean="0">
                <a:solidFill>
                  <a:srgbClr val="000000"/>
                </a:solidFill>
                <a:cs typeface="Arial" charset="0"/>
              </a:rPr>
              <a:t>schaftlich</a:t>
            </a: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Gesellschaft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insgesamt beendet, wenn ein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de-DE" sz="9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Gesellschafter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ausscheidet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volle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Haftung mit persönlichem Vermögen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1600" dirty="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▪  Steuersubjekt </a:t>
            </a:r>
            <a:r>
              <a:rPr lang="de-DE" sz="3200" dirty="0">
                <a:solidFill>
                  <a:srgbClr val="000000"/>
                </a:solidFill>
                <a:cs typeface="Arial" charset="0"/>
              </a:rPr>
              <a:t>sind die Gesellschafter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D3D6A1-3A0C-453C-A737-3E58754C4087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720725" y="720725"/>
            <a:ext cx="8999538" cy="521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75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600" b="1" dirty="0">
                <a:solidFill>
                  <a:srgbClr val="000000"/>
                </a:solidFill>
              </a:rPr>
              <a:t>Handelsrecht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4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600" b="1" dirty="0">
                <a:solidFill>
                  <a:srgbClr val="000000"/>
                </a:solidFill>
              </a:rPr>
              <a:t>offene Handelsgesellschaft       OHG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600" b="1" dirty="0">
                <a:solidFill>
                  <a:srgbClr val="000000"/>
                </a:solidFill>
              </a:rPr>
              <a:t>Kommanditgesellschaft             KG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6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600" b="1" dirty="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600" b="1" dirty="0">
                <a:solidFill>
                  <a:srgbClr val="000000"/>
                </a:solidFill>
              </a:rPr>
              <a:t>Freie </a:t>
            </a:r>
            <a:r>
              <a:rPr lang="de-DE" sz="3600" b="1" dirty="0" smtClean="0">
                <a:solidFill>
                  <a:srgbClr val="000000"/>
                </a:solidFill>
              </a:rPr>
              <a:t>Berufe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2400" b="1" dirty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3600" b="1" dirty="0">
                <a:solidFill>
                  <a:srgbClr val="000000"/>
                </a:solidFill>
              </a:rPr>
              <a:t>Partnerschaftsgesellschaft   „&amp; Partner“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de-DE" sz="3600" b="1" dirty="0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D7E356E-4A75-4FB6-A650-33F1C6FB2817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9378C9-0C74-4625-A3CB-2E1BD934AD3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82594" y="1350945"/>
            <a:ext cx="8858312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 dirty="0" smtClean="0">
                <a:solidFill>
                  <a:srgbClr val="222222"/>
                </a:solidFill>
              </a:rPr>
              <a:t>≠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000" b="1" dirty="0" smtClean="0">
              <a:solidFill>
                <a:srgbClr val="222222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 dirty="0" smtClean="0">
                <a:solidFill>
                  <a:srgbClr val="222222"/>
                </a:solidFill>
              </a:rPr>
              <a:t>Sonderfall: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4000" b="1" dirty="0" smtClean="0">
              <a:solidFill>
                <a:srgbClr val="222222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 dirty="0" err="1" smtClean="0">
                <a:solidFill>
                  <a:srgbClr val="222222"/>
                </a:solidFill>
              </a:rPr>
              <a:t>Gesamthandsgemeinschaft</a:t>
            </a:r>
            <a:endParaRPr lang="de-DE" sz="4000" b="1" dirty="0" smtClean="0">
              <a:solidFill>
                <a:srgbClr val="222222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4000" b="1" dirty="0" smtClean="0">
                <a:solidFill>
                  <a:srgbClr val="222222"/>
                </a:solidFill>
              </a:rPr>
              <a:t>Erbengemeinschaft</a:t>
            </a:r>
            <a:endParaRPr lang="de-DE" sz="4000" b="1"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E9378C9-0C74-4625-A3CB-2E1BD934AD3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82594" y="1708135"/>
            <a:ext cx="8858312" cy="375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KG =</a:t>
            </a:r>
          </a:p>
          <a:p>
            <a:pPr algn="ctr"/>
            <a:endParaRPr lang="de-DE" sz="3600" b="1" dirty="0" smtClean="0"/>
          </a:p>
          <a:p>
            <a:pPr algn="just"/>
            <a:r>
              <a:rPr lang="de-DE" sz="3200" b="1" dirty="0" smtClean="0"/>
              <a:t>Komplementär           +        Kommanditist(en)</a:t>
            </a:r>
          </a:p>
          <a:p>
            <a:pPr algn="just"/>
            <a:endParaRPr lang="de-DE" sz="3200" b="1" dirty="0" smtClean="0"/>
          </a:p>
          <a:p>
            <a:pPr algn="just"/>
            <a:r>
              <a:rPr lang="de-DE" sz="2800" dirty="0" smtClean="0"/>
              <a:t>persönliche Haftung                     </a:t>
            </a:r>
            <a:r>
              <a:rPr lang="de-DE" sz="2800" dirty="0" err="1" smtClean="0"/>
              <a:t>Haftung</a:t>
            </a:r>
            <a:r>
              <a:rPr lang="de-DE" sz="2800" dirty="0" smtClean="0"/>
              <a:t> beschränkt</a:t>
            </a:r>
          </a:p>
          <a:p>
            <a:pPr algn="just"/>
            <a:r>
              <a:rPr lang="de-DE" sz="2800" dirty="0" smtClean="0"/>
              <a:t>                                                    </a:t>
            </a:r>
            <a:r>
              <a:rPr lang="de-DE" dirty="0" smtClean="0"/>
              <a:t>  </a:t>
            </a:r>
            <a:r>
              <a:rPr lang="de-DE" sz="2800" dirty="0" smtClean="0"/>
              <a:t>auf Einlage</a:t>
            </a:r>
          </a:p>
          <a:p>
            <a:pPr algn="just"/>
            <a:endParaRPr lang="de-DE" sz="1200" dirty="0" smtClean="0"/>
          </a:p>
          <a:p>
            <a:pPr algn="just"/>
            <a:r>
              <a:rPr lang="de-DE" sz="2800" dirty="0" smtClean="0"/>
              <a:t>Geschäftsführung                        </a:t>
            </a:r>
            <a:r>
              <a:rPr lang="de-DE" sz="1400" dirty="0" smtClean="0"/>
              <a:t> </a:t>
            </a:r>
            <a:r>
              <a:rPr lang="de-DE" sz="2800" dirty="0" smtClean="0"/>
              <a:t>keine Vertretung</a:t>
            </a:r>
          </a:p>
          <a:p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BDC3C2-79D9-427E-A635-6A7BC5322CB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11156" y="1422383"/>
            <a:ext cx="8929750" cy="364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GmbH &amp; Co. KG =</a:t>
            </a:r>
          </a:p>
          <a:p>
            <a:pPr algn="ctr"/>
            <a:endParaRPr lang="de-DE" sz="3600" b="1" dirty="0" smtClean="0"/>
          </a:p>
          <a:p>
            <a:pPr algn="just"/>
            <a:r>
              <a:rPr lang="de-DE" sz="3200" b="1" dirty="0" smtClean="0"/>
              <a:t>Komplementär GmbH            Kommanditisten</a:t>
            </a:r>
          </a:p>
          <a:p>
            <a:pPr algn="just"/>
            <a:endParaRPr lang="de-DE" sz="3200" b="1" dirty="0" smtClean="0"/>
          </a:p>
          <a:p>
            <a:pPr algn="just"/>
            <a:r>
              <a:rPr lang="de-DE" sz="2800" dirty="0" smtClean="0"/>
              <a:t>Haftung im Ergebnis beschränkt auf</a:t>
            </a:r>
          </a:p>
          <a:p>
            <a:pPr algn="just"/>
            <a:endParaRPr lang="de-DE" sz="1600" dirty="0" smtClean="0"/>
          </a:p>
          <a:p>
            <a:pPr algn="just"/>
            <a:r>
              <a:rPr lang="de-DE" sz="2800" dirty="0" smtClean="0"/>
              <a:t>Gesellschaftsvermögen der GmbH</a:t>
            </a:r>
          </a:p>
          <a:p>
            <a:pPr algn="just"/>
            <a:endParaRPr lang="de-DE" sz="1200" dirty="0" smtClean="0"/>
          </a:p>
          <a:p>
            <a:pPr algn="just"/>
            <a:r>
              <a:rPr lang="de-DE" sz="2800" dirty="0" smtClean="0"/>
              <a:t>+ Einlagen der Kommanditisten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D2FB70-2BDF-49F9-8C02-BC97FD722C04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96908" y="1350945"/>
            <a:ext cx="7858180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Beispiele</a:t>
            </a:r>
          </a:p>
          <a:p>
            <a:pPr algn="ctr"/>
            <a:endParaRPr lang="de-DE" sz="4000" b="1" dirty="0" smtClean="0"/>
          </a:p>
          <a:p>
            <a:pPr algn="ctr"/>
            <a:endParaRPr lang="de-DE" sz="4000" dirty="0" smtClean="0"/>
          </a:p>
          <a:p>
            <a:pPr algn="ctr"/>
            <a:r>
              <a:rPr lang="de-DE" sz="4000" dirty="0" smtClean="0"/>
              <a:t>Windkraft</a:t>
            </a:r>
          </a:p>
          <a:p>
            <a:pPr algn="ctr"/>
            <a:endParaRPr lang="de-DE" sz="4000" dirty="0" smtClean="0"/>
          </a:p>
          <a:p>
            <a:pPr algn="ctr"/>
            <a:r>
              <a:rPr lang="de-DE" sz="4000" dirty="0" smtClean="0"/>
              <a:t>Biogas</a:t>
            </a:r>
          </a:p>
          <a:p>
            <a:endParaRPr lang="de-D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539750" y="1619250"/>
            <a:ext cx="8099425" cy="282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12. Grundform der Personengesellschaft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13. Unterschiede Personengesellschaft /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Kapitalgesellschaft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14. Grundstruktur KG</a:t>
            </a:r>
            <a:endParaRPr lang="de-DE" sz="3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8EC37B7-C7AC-4E7A-80D5-A5244E6B8B03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23560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7FD24C6-C88D-41DE-95A1-EE9EFBEC4E99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11222" y="2065325"/>
            <a:ext cx="742955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Sachen, Tiere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2234317-69AB-4888-ABB3-DA7556A4E0A6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9718" y="1922449"/>
            <a:ext cx="878687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Sachen = körperliche Gegenstände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720725" y="1979613"/>
            <a:ext cx="8459788" cy="3281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Abgrenzung Zivilrecht / Öffentliches 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Subordination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Beteiligte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•	Interesse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751B9B-AFF6-4AAD-8627-293E1780B96B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09272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dirty="0" smtClean="0"/>
              <a:t>Freitag, 16. November 2012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50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82596" y="1565259"/>
          <a:ext cx="864399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998"/>
                <a:gridCol w="4321998"/>
              </a:tblGrid>
              <a:tr h="345279">
                <a:tc>
                  <a:txBody>
                    <a:bodyPr/>
                    <a:lstStyle/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bewegliche | unbewegliche</a:t>
                      </a:r>
                    </a:p>
                    <a:p>
                      <a:endParaRPr lang="de-DE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teilbare | unteilbare</a:t>
                      </a:r>
                    </a:p>
                    <a:p>
                      <a:endParaRPr lang="de-DE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2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Einzelstück | Sachgesamtheit</a:t>
                      </a:r>
                    </a:p>
                    <a:p>
                      <a:endParaRPr lang="de-DE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Hauptsache | Nebensache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 | Grundstück</a:t>
                      </a:r>
                    </a:p>
                    <a:p>
                      <a:endParaRPr lang="de-DE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ohne Wertminderung zerlegbar</a:t>
                      </a:r>
                    </a:p>
                    <a:p>
                      <a:r>
                        <a:rPr lang="de-DE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(von Bedeutung z.B. bei Auseinander-</a:t>
                      </a:r>
                      <a:r>
                        <a:rPr lang="de-DE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setzung</a:t>
                      </a:r>
                      <a:r>
                        <a:rPr lang="de-DE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de-DE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Getreidekorn | Getreidehaufen</a:t>
                      </a:r>
                    </a:p>
                    <a:p>
                      <a:endParaRPr lang="de-DE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Litfasssäule | Plakat</a:t>
                      </a:r>
                    </a:p>
                    <a:p>
                      <a:r>
                        <a:rPr lang="de-DE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(von Bedeutung z.B. bei § 947 Abs. II)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FA85F40-93BA-4A9C-B51E-A8D9C3F72126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82594" y="1208069"/>
            <a:ext cx="7715304" cy="527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 smtClean="0"/>
              <a:t>Abgrenzbarkeit</a:t>
            </a:r>
            <a:r>
              <a:rPr lang="de-DE" sz="3200" b="1" dirty="0" smtClean="0"/>
              <a:t> ?</a:t>
            </a:r>
          </a:p>
          <a:p>
            <a:pPr algn="ctr"/>
            <a:endParaRPr lang="de-DE" sz="3200" b="1" dirty="0" smtClean="0"/>
          </a:p>
          <a:p>
            <a:pPr algn="just"/>
            <a:r>
              <a:rPr lang="de-DE" sz="3200" dirty="0" smtClean="0"/>
              <a:t>fließende Welle </a:t>
            </a:r>
          </a:p>
          <a:p>
            <a:pPr algn="just"/>
            <a:endParaRPr lang="de-DE" sz="1400" dirty="0" smtClean="0"/>
          </a:p>
          <a:p>
            <a:pPr algn="just"/>
            <a:r>
              <a:rPr lang="de-DE" sz="3200" dirty="0" smtClean="0"/>
              <a:t>freie Luft</a:t>
            </a:r>
          </a:p>
          <a:p>
            <a:pPr algn="just"/>
            <a:endParaRPr lang="de-DE" sz="1400" dirty="0" smtClean="0"/>
          </a:p>
          <a:p>
            <a:pPr algn="just"/>
            <a:r>
              <a:rPr lang="de-DE" sz="3200" dirty="0" smtClean="0"/>
              <a:t>Grundwasser</a:t>
            </a:r>
          </a:p>
          <a:p>
            <a:pPr algn="just"/>
            <a:endParaRPr lang="de-DE" sz="1400" dirty="0" smtClean="0"/>
          </a:p>
          <a:p>
            <a:pPr algn="just"/>
            <a:r>
              <a:rPr lang="de-DE" sz="3200" dirty="0" smtClean="0"/>
              <a:t>Licht</a:t>
            </a:r>
          </a:p>
          <a:p>
            <a:pPr algn="just"/>
            <a:endParaRPr lang="de-DE" sz="1400" dirty="0" smtClean="0"/>
          </a:p>
          <a:p>
            <a:pPr algn="just"/>
            <a:r>
              <a:rPr lang="de-DE" sz="3200" dirty="0" smtClean="0"/>
              <a:t>elektrische Energie</a:t>
            </a:r>
          </a:p>
          <a:p>
            <a:pPr algn="just"/>
            <a:endParaRPr lang="de-DE" sz="1400" dirty="0" smtClean="0"/>
          </a:p>
          <a:p>
            <a:pPr algn="just"/>
            <a:r>
              <a:rPr lang="de-DE" sz="3200" dirty="0" smtClean="0"/>
              <a:t>Computerdaten  ―   § 453 BGB</a:t>
            </a:r>
          </a:p>
          <a:p>
            <a:endParaRPr lang="de-D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CE3173A-95FA-4A47-B0C2-72CF4850F088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73566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68280" y="1637693"/>
            <a:ext cx="8572560" cy="4213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Körper des lebenden Menschen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Leiche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Organe / Haare / Blut / Sperma / Eizellen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Prothesen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Herzschrittmacher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0E6569D-E70B-43A4-8589-AA056A6FDA3E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9718" y="1136631"/>
            <a:ext cx="8786874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 smtClean="0"/>
              <a:t>Tiere sind keine Sachen. Sie werden durch </a:t>
            </a:r>
            <a:r>
              <a:rPr lang="de-DE" sz="2800" b="1" dirty="0" err="1" smtClean="0"/>
              <a:t>beson-dere</a:t>
            </a:r>
            <a:r>
              <a:rPr lang="de-DE" sz="2800" b="1" dirty="0" smtClean="0"/>
              <a:t> Gesetze geschützt. Auf sie sind die für Sachen geltenden Vorschriften entsprechend an-zuwenden, soweit nicht etwas Anderes bestimmt ist.</a:t>
            </a:r>
          </a:p>
          <a:p>
            <a:pPr algn="just"/>
            <a:endParaRPr lang="de-DE" sz="2800" b="1" dirty="0" smtClean="0"/>
          </a:p>
          <a:p>
            <a:pPr algn="just"/>
            <a:endParaRPr lang="de-DE" sz="2800" b="1" dirty="0" smtClean="0"/>
          </a:p>
          <a:p>
            <a:pPr algn="just"/>
            <a:r>
              <a:rPr lang="de-DE" sz="2400" dirty="0" smtClean="0"/>
              <a:t>„gefühlige Deklamation ohne wirklichen rechtlichen Inhalt“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6E32B35-7764-4ADC-9044-5BF333033937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54032" y="1422383"/>
            <a:ext cx="7429552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Wesentliche Bestandteile</a:t>
            </a:r>
          </a:p>
          <a:p>
            <a:endParaRPr lang="de-DE" sz="3200" b="1" dirty="0" smtClean="0"/>
          </a:p>
          <a:p>
            <a:pPr algn="ctr"/>
            <a:r>
              <a:rPr lang="de-DE" sz="3200" dirty="0" smtClean="0"/>
              <a:t>§§ 93, 94, 95, 96 BGB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81DDB5-20D4-4160-B129-903506E0EDD1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55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539718" y="1539698"/>
          <a:ext cx="914406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58"/>
                <a:gridCol w="928694"/>
                <a:gridCol w="52864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DE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    §   </a:t>
                      </a:r>
                      <a:endParaRPr lang="de-DE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  Beispiel</a:t>
                      </a:r>
                      <a:endParaRPr lang="de-DE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Zubehör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97  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Hengst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zum Zuchtbetrieb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Inventar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98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Jahresration Hafer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Früchte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Kälber, Zinsen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Nutzungen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Gebrauchsvorteil,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Bewertung ?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Gewinnungskosten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Achtung: 596a spezieller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Lasten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103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Weiterveräußerung eines Grund-</a:t>
                      </a:r>
                    </a:p>
                    <a:p>
                      <a:pPr algn="just"/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2400" dirty="0" err="1" smtClean="0">
                          <a:solidFill>
                            <a:schemeClr val="tx1"/>
                          </a:solidFill>
                        </a:rPr>
                        <a:t>stückes</a:t>
                      </a: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Deichlasten </a:t>
                      </a:r>
                    </a:p>
                    <a:p>
                      <a:pPr algn="l"/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 pro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rata</a:t>
                      </a:r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chemeClr val="tx1"/>
                          </a:solidFill>
                        </a:rPr>
                        <a:t>temporis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7956C96-997B-4600-A702-70A989181568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96842" y="1069903"/>
            <a:ext cx="9072626" cy="329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Vertragsgestaltung bei</a:t>
            </a:r>
          </a:p>
          <a:p>
            <a:endParaRPr lang="de-DE" sz="3200" b="1" dirty="0" smtClean="0"/>
          </a:p>
          <a:p>
            <a:r>
              <a:rPr lang="de-DE" sz="3200" dirty="0" smtClean="0"/>
              <a:t>(Gas-, Telefon-, Steuerungs-, Wasser-) Leitungen</a:t>
            </a:r>
          </a:p>
          <a:p>
            <a:endParaRPr lang="de-DE" sz="3200" dirty="0" smtClean="0"/>
          </a:p>
          <a:p>
            <a:r>
              <a:rPr lang="de-DE" sz="3200" dirty="0" smtClean="0"/>
              <a:t>Windkraftanlagen</a:t>
            </a:r>
          </a:p>
          <a:p>
            <a:endParaRPr lang="de-DE" sz="3200" dirty="0" smtClean="0"/>
          </a:p>
          <a:p>
            <a:r>
              <a:rPr lang="de-DE" sz="3200" dirty="0" smtClean="0"/>
              <a:t>Mobilfunkmasten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8180010-FF2F-4F06-B754-930AC0604E33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80710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5470" y="1350945"/>
            <a:ext cx="8143932" cy="238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 smtClean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15. Definition Sache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16. Definition wesentlicher Bestandteil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0A17A23-85A4-4F26-A002-84EE5C2CD04F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96842" y="1493821"/>
            <a:ext cx="9144064" cy="335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Exkurs Grundbuch</a:t>
            </a:r>
          </a:p>
          <a:p>
            <a:pPr algn="just"/>
            <a:endParaRPr lang="de-DE" sz="3200" dirty="0" smtClean="0"/>
          </a:p>
          <a:p>
            <a:pPr algn="just"/>
            <a:r>
              <a:rPr lang="de-DE" sz="3200" dirty="0" smtClean="0"/>
              <a:t>Bestandsverzeichnis</a:t>
            </a:r>
          </a:p>
          <a:p>
            <a:pPr algn="just"/>
            <a:endParaRPr lang="de-DE" sz="3200" dirty="0" smtClean="0"/>
          </a:p>
          <a:p>
            <a:pPr algn="just"/>
            <a:r>
              <a:rPr lang="de-DE" sz="3200" dirty="0" smtClean="0"/>
              <a:t>Abteilung I        Eigentümer</a:t>
            </a:r>
          </a:p>
          <a:p>
            <a:pPr algn="just"/>
            <a:r>
              <a:rPr lang="de-DE" sz="3200" dirty="0" smtClean="0"/>
              <a:t>                II       Lasten ohne Grundpfandreche</a:t>
            </a:r>
          </a:p>
          <a:p>
            <a:pPr algn="just"/>
            <a:r>
              <a:rPr lang="de-DE" sz="3200" dirty="0" smtClean="0"/>
              <a:t>                III      Grundpfandrechte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59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039918" y="-1077948"/>
            <a:ext cx="6000791" cy="885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539750" y="720725"/>
            <a:ext cx="8280400" cy="601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Öffentliches Recht z.B.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Baurecht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</a:t>
            </a:r>
            <a:r>
              <a:rPr lang="de-DE" sz="3200" b="1" dirty="0" err="1">
                <a:solidFill>
                  <a:srgbClr val="000000"/>
                </a:solidFill>
                <a:cs typeface="Arial" charset="0"/>
              </a:rPr>
              <a:t>Imissionsschutzrecht</a:t>
            </a: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Naturschutzrecht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Strafrecht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Landpachtverkehrsrecht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>
                <a:solidFill>
                  <a:srgbClr val="000000"/>
                </a:solidFill>
                <a:cs typeface="Arial" charset="0"/>
              </a:rPr>
              <a:t>•	Grundstücksverkehrsrecht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218738-D9C5-4CE3-9511-E7395DD24F27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09272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32" y="1024445"/>
            <a:ext cx="8715436" cy="551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32" y="1065613"/>
            <a:ext cx="8501122" cy="5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73566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594" y="987869"/>
            <a:ext cx="8715435" cy="558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2135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63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18" y="779441"/>
            <a:ext cx="9001188" cy="56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44991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64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56" y="700340"/>
            <a:ext cx="8429684" cy="579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592790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65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594" y="779441"/>
            <a:ext cx="864399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73566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6" name="Grafik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56" y="1045781"/>
            <a:ext cx="8786874" cy="546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7172" y="422251"/>
            <a:ext cx="4357717" cy="61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78476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68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7172" y="565127"/>
            <a:ext cx="435771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11156" y="1208069"/>
            <a:ext cx="8786875" cy="3526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b="1" dirty="0" smtClean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17. Grundstück im bürgerlich-rechtlichen Sinne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400" dirty="0" smtClean="0">
                <a:solidFill>
                  <a:srgbClr val="000000"/>
                </a:solidFill>
                <a:cs typeface="Arial" charset="0"/>
              </a:rPr>
              <a:t>        (lfd. Nr. im Bestandsverzeichnis)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000000"/>
                </a:solidFill>
                <a:cs typeface="Arial" charset="0"/>
              </a:rPr>
              <a:t>18. Grundstück im katasterrechtlichen Sinne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400" dirty="0" smtClean="0">
                <a:solidFill>
                  <a:srgbClr val="000000"/>
                </a:solidFill>
                <a:cs typeface="Arial" charset="0"/>
              </a:rPr>
              <a:t>        (Gemarkung, Flur, Flurstück)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3200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900113" y="1800225"/>
            <a:ext cx="7559675" cy="236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Wasserrecht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Jagdrecht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endParaRPr lang="de-DE" sz="3200" b="1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</a:tabLst>
            </a:pPr>
            <a:r>
              <a:rPr lang="de-DE" sz="3200" b="1">
                <a:solidFill>
                  <a:srgbClr val="000000"/>
                </a:solidFill>
                <a:cs typeface="Arial" charset="0"/>
              </a:rPr>
              <a:t>EEG 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7B64E46-5E32-4CD0-BA67-52534E5543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54032" y="1493821"/>
            <a:ext cx="850112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Willenserklärung, Auslegung, Vertrag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68346" y="1136631"/>
            <a:ext cx="7858180" cy="512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Rechtsgeschäft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=</a:t>
            </a:r>
          </a:p>
          <a:p>
            <a:r>
              <a:rPr lang="de-DE" sz="3200" b="1" dirty="0" smtClean="0"/>
              <a:t>eine oder mehrere </a:t>
            </a:r>
            <a:r>
              <a:rPr lang="de-DE" sz="3200" b="1" u="sng" dirty="0" smtClean="0"/>
              <a:t>Willenserklärung(en)</a:t>
            </a:r>
          </a:p>
          <a:p>
            <a:r>
              <a:rPr lang="de-DE" sz="3200" b="1" dirty="0" smtClean="0"/>
              <a:t>gerichtet auf  </a:t>
            </a:r>
            <a:r>
              <a:rPr lang="de-DE" sz="3200" b="1" u="sng" dirty="0" smtClean="0"/>
              <a:t>rechtlichen Erfolg</a:t>
            </a:r>
          </a:p>
          <a:p>
            <a:endParaRPr lang="de-DE" sz="3200" b="1" u="sng" dirty="0" smtClean="0"/>
          </a:p>
          <a:p>
            <a:r>
              <a:rPr lang="de-DE" sz="3200" dirty="0" smtClean="0"/>
              <a:t>≠</a:t>
            </a:r>
          </a:p>
          <a:p>
            <a:r>
              <a:rPr lang="de-DE" sz="3200" b="1" dirty="0" smtClean="0"/>
              <a:t>Realakt</a:t>
            </a:r>
          </a:p>
          <a:p>
            <a:endParaRPr lang="de-DE" sz="3200" b="1" dirty="0" smtClean="0"/>
          </a:p>
          <a:p>
            <a:r>
              <a:rPr lang="de-DE" sz="3200" dirty="0" smtClean="0"/>
              <a:t>≠</a:t>
            </a:r>
          </a:p>
          <a:p>
            <a:r>
              <a:rPr lang="de-DE" sz="3200" b="1" dirty="0" smtClean="0"/>
              <a:t>Gefälligkeit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9718" y="1208069"/>
            <a:ext cx="850112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Privatautonomie</a:t>
            </a:r>
          </a:p>
          <a:p>
            <a:pPr algn="ctr"/>
            <a:r>
              <a:rPr lang="de-DE" sz="4000" b="1" dirty="0" smtClean="0"/>
              <a:t>Art. 2 Abs. 1 GG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11156" y="993755"/>
            <a:ext cx="8429684" cy="495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W i l </a:t>
            </a:r>
            <a:r>
              <a:rPr lang="de-DE" sz="4000" b="1" dirty="0" err="1" smtClean="0"/>
              <a:t>l</a:t>
            </a:r>
            <a:r>
              <a:rPr lang="de-DE" sz="4000" b="1" dirty="0" smtClean="0"/>
              <a:t> e n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zu</a:t>
            </a:r>
          </a:p>
          <a:p>
            <a:endParaRPr lang="de-DE" sz="2000" b="1" dirty="0" smtClean="0"/>
          </a:p>
          <a:p>
            <a:r>
              <a:rPr lang="de-DE" sz="4000" b="1" dirty="0" smtClean="0"/>
              <a:t>- Handlung</a:t>
            </a:r>
          </a:p>
          <a:p>
            <a:endParaRPr lang="de-DE" sz="2000" b="1" dirty="0" smtClean="0"/>
          </a:p>
          <a:p>
            <a:r>
              <a:rPr lang="de-DE" sz="4000" b="1" dirty="0" smtClean="0"/>
              <a:t>- Erklärung</a:t>
            </a:r>
          </a:p>
          <a:p>
            <a:endParaRPr lang="de-DE" sz="2000" b="1" dirty="0" smtClean="0"/>
          </a:p>
          <a:p>
            <a:r>
              <a:rPr lang="de-DE" sz="4000" b="1" dirty="0" smtClean="0"/>
              <a:t>- bestimmten Inhalts</a:t>
            </a:r>
          </a:p>
          <a:p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68280" y="1136631"/>
            <a:ext cx="8215370" cy="467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wenn Handlungswille (-), dann WE (-),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wenn Erklärungswille (-), dann § 119 Abs. 1 Alt. 1 BGB,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wenn Geschäftswille (-), dann § 119 Abs. 1, Alt. 2 BGB</a:t>
            </a:r>
          </a:p>
          <a:p>
            <a:endParaRPr lang="de-DE" sz="3200" b="1" dirty="0" smtClean="0"/>
          </a:p>
          <a:p>
            <a:r>
              <a:rPr lang="de-DE" sz="3200" b="1" dirty="0" smtClean="0"/>
              <a:t>Anfechtung auch bei Täuschung oder Drohung, § 123 BGB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68280" y="1136631"/>
            <a:ext cx="87154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Achtung bei Anfechtung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Frist,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Schadensersatz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9718" y="1065194"/>
            <a:ext cx="87154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E r k l ä r u n g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mündlich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schriftlich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durch Zeichen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(aus den Umständen, konkludent)</a:t>
            </a:r>
            <a:endParaRPr lang="de-DE" sz="4000" b="1" dirty="0" smtClean="0"/>
          </a:p>
          <a:p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9718" y="1208069"/>
            <a:ext cx="8643998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Maßgeblich:</a:t>
            </a:r>
          </a:p>
          <a:p>
            <a:r>
              <a:rPr lang="de-DE" sz="4000" dirty="0" smtClean="0"/>
              <a:t>Der „</a:t>
            </a:r>
            <a:r>
              <a:rPr lang="de-DE" sz="4000" dirty="0" err="1" smtClean="0"/>
              <a:t>verobjektivierte</a:t>
            </a:r>
            <a:r>
              <a:rPr lang="de-DE" sz="4000" dirty="0" smtClean="0"/>
              <a:t> Empfänger-</a:t>
            </a:r>
          </a:p>
          <a:p>
            <a:r>
              <a:rPr lang="de-DE" sz="4000" dirty="0" err="1" smtClean="0"/>
              <a:t>horizont</a:t>
            </a:r>
            <a:r>
              <a:rPr lang="de-DE" sz="4000" dirty="0" smtClean="0"/>
              <a:t>“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Ausnahme Testament:</a:t>
            </a:r>
          </a:p>
          <a:p>
            <a:r>
              <a:rPr lang="de-DE" sz="4000" dirty="0" smtClean="0"/>
              <a:t>Subjektiver Wille des Erblassers</a:t>
            </a:r>
          </a:p>
          <a:p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68280" y="922317"/>
            <a:ext cx="9215502" cy="550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800" b="1" dirty="0" smtClean="0"/>
              <a:t>Niemals WE bei Schweigen</a:t>
            </a:r>
          </a:p>
          <a:p>
            <a:endParaRPr lang="de-DE" sz="3800" b="1" dirty="0" smtClean="0"/>
          </a:p>
          <a:p>
            <a:pPr algn="just"/>
            <a:r>
              <a:rPr lang="de-DE" sz="3600" b="1" dirty="0" smtClean="0"/>
              <a:t>Aber: Fiktion, z.B. § 108 Abs. 2 S. 2 BGB,</a:t>
            </a:r>
          </a:p>
          <a:p>
            <a:pPr algn="just"/>
            <a:r>
              <a:rPr lang="de-DE" sz="3600" b="1" dirty="0" smtClean="0"/>
              <a:t> </a:t>
            </a:r>
            <a:r>
              <a:rPr lang="de-DE" sz="3600" b="1" dirty="0" smtClean="0"/>
              <a:t>          § 177 Abs. 2 S. 2 BGB</a:t>
            </a:r>
          </a:p>
          <a:p>
            <a:pPr algn="just"/>
            <a:endParaRPr lang="de-DE" sz="3600" b="1" dirty="0" smtClean="0"/>
          </a:p>
          <a:p>
            <a:pPr algn="just"/>
            <a:r>
              <a:rPr lang="de-DE" sz="3600" b="1" dirty="0" smtClean="0"/>
              <a:t>Ausnahme beim Kaufmann:</a:t>
            </a:r>
          </a:p>
          <a:p>
            <a:pPr algn="just"/>
            <a:r>
              <a:rPr lang="de-DE" sz="3600" b="1" dirty="0" smtClean="0"/>
              <a:t>§ 362 HGB</a:t>
            </a:r>
          </a:p>
          <a:p>
            <a:pPr algn="just"/>
            <a:r>
              <a:rPr lang="de-DE" sz="2800" dirty="0" smtClean="0"/>
              <a:t>Betrieb = Besorgung von Geschäften für andere (z.B. Spedition, Kommission)</a:t>
            </a:r>
          </a:p>
          <a:p>
            <a:pPr algn="just"/>
            <a:r>
              <a:rPr lang="de-DE" sz="2800" dirty="0" smtClean="0"/>
              <a:t>s</a:t>
            </a:r>
            <a:r>
              <a:rPr lang="de-DE" sz="2800" dirty="0" smtClean="0"/>
              <a:t>olches Geschäft,</a:t>
            </a:r>
          </a:p>
          <a:p>
            <a:pPr algn="just"/>
            <a:r>
              <a:rPr lang="de-DE" sz="2800" dirty="0" smtClean="0"/>
              <a:t>stehende Geschäftsverbindung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79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82594" y="779441"/>
            <a:ext cx="800105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Formvorgaben (§ 125)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539718" y="1422383"/>
          <a:ext cx="9001190" cy="522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209"/>
                <a:gridCol w="5700754"/>
                <a:gridCol w="1725227"/>
              </a:tblGrid>
              <a:tr h="510550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Ehe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Erklärung vor Standesbeamten</a:t>
                      </a:r>
                    </a:p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persönlich, gleichzeitige Anwesenheit, keine Bedingung/Befristung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1310 Abs.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1, </a:t>
                      </a:r>
                    </a:p>
                    <a:p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§ 1311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12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Ehevertrag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Niederschrift bei gleichzeitiger Anwesenheit beider Teile  vor Notar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1410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35869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Testament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eigenhändig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geschrieben und unterschrieben</a:t>
                      </a:r>
                    </a:p>
                    <a:p>
                      <a:pPr algn="just"/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oder</a:t>
                      </a:r>
                    </a:p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zur Niederschrift eines Notars</a:t>
                      </a:r>
                    </a:p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oder</a:t>
                      </a:r>
                    </a:p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durch Übergabe einer geschlossenen /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offenen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Schrift an Notar</a:t>
                      </a:r>
                    </a:p>
                    <a:p>
                      <a:pPr algn="just"/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oder</a:t>
                      </a:r>
                    </a:p>
                    <a:p>
                      <a:pPr algn="just"/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Nottestament</a:t>
                      </a:r>
                    </a:p>
                    <a:p>
                      <a:pPr algn="just"/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2247 Abs. 1</a:t>
                      </a:r>
                    </a:p>
                    <a:p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2232</a:t>
                      </a:r>
                    </a:p>
                    <a:p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2232 </a:t>
                      </a:r>
                    </a:p>
                    <a:p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§§ 2249, 2250,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2251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50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Auflassung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Erklärung bei gleichzeitiger Anwesenheit beider Teile vor zuständiger Stelle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925 Abs. 1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4769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Verpflichtung</a:t>
                      </a:r>
                    </a:p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zur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Eigentums-</a:t>
                      </a:r>
                    </a:p>
                    <a:p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Übertragung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notarielle Beurkundung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311b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/</a:t>
                      </a:r>
                    </a:p>
                    <a:p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BeurkG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12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z.B. § 585a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Schriftform, Unterzeichnung einer Urkunde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126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12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z.B. Register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elektronische Form, qualifizierte elektronische Signatur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126a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50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z.B. § 556a Abs. 2,</a:t>
                      </a:r>
                    </a:p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de-DE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613a</a:t>
                      </a:r>
                      <a:r>
                        <a:rPr lang="de-DE" sz="1200" b="1" baseline="0" dirty="0" smtClean="0">
                          <a:solidFill>
                            <a:schemeClr val="tx1"/>
                          </a:solidFill>
                        </a:rPr>
                        <a:t> Abs. 5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Textform, Abschluss 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§ 126b</a:t>
                      </a:r>
                      <a:endParaRPr lang="de-DE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60363" y="1471613"/>
            <a:ext cx="9539287" cy="4014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60" rIns="90000" bIns="45000"/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Verordnung = 	materielles Gesetz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									     (von Verwaltung)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30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                                    </a:t>
            </a:r>
            <a:r>
              <a:rPr lang="de-DE" sz="3000" b="1" dirty="0">
                <a:solidFill>
                  <a:srgbClr val="222222"/>
                </a:solidFill>
              </a:rPr>
              <a:t>≠ 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30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3000" b="1" dirty="0">
                <a:solidFill>
                  <a:srgbClr val="FFFFFF"/>
                </a:solidFill>
                <a:cs typeface="Arial" charset="0"/>
              </a:rPr>
              <a:t>                        </a:t>
            </a: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formelles Gesetz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				</a:t>
            </a:r>
            <a:r>
              <a:rPr lang="de-DE" sz="3000" b="1" dirty="0">
                <a:solidFill>
                  <a:srgbClr val="FFFFFF"/>
                </a:solidFill>
                <a:cs typeface="Arial" charset="0"/>
              </a:rPr>
              <a:t>               </a:t>
            </a: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(von Parlament)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de-DE" sz="3000" b="1" dirty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DE" sz="3000" b="1" dirty="0">
                <a:solidFill>
                  <a:srgbClr val="000000"/>
                </a:solidFill>
                <a:cs typeface="Arial" charset="0"/>
              </a:rPr>
              <a:t>Ermächtigung ‑ Inhalt, Zweck, Ausmaß, Art. 80 GG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567AC1-1434-40B1-B671-F360FA7F886A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164162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80</a:t>
            </a:fld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39718" y="850879"/>
            <a:ext cx="8215370" cy="530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Nichtigkeit = Unwirksamkeit </a:t>
            </a:r>
            <a:r>
              <a:rPr lang="de-DE" sz="2800" b="1" u="sng" dirty="0" smtClean="0"/>
              <a:t>ex </a:t>
            </a:r>
            <a:r>
              <a:rPr lang="de-DE" sz="2800" b="1" u="sng" dirty="0" err="1" smtClean="0"/>
              <a:t>tunc</a:t>
            </a:r>
            <a:endParaRPr lang="de-DE" sz="2800" b="1" u="sng" dirty="0" smtClean="0"/>
          </a:p>
          <a:p>
            <a:endParaRPr lang="de-DE" sz="2800" dirty="0" smtClean="0"/>
          </a:p>
          <a:p>
            <a:r>
              <a:rPr lang="de-DE" sz="2800" dirty="0" smtClean="0"/>
              <a:t>z.B</a:t>
            </a:r>
            <a:r>
              <a:rPr lang="de-DE" sz="2800" dirty="0" smtClean="0"/>
              <a:t>. bei:</a:t>
            </a:r>
          </a:p>
          <a:p>
            <a:r>
              <a:rPr lang="de-DE" sz="2800" dirty="0" smtClean="0"/>
              <a:t>§ 105 Abs. 1 BGB</a:t>
            </a:r>
          </a:p>
          <a:p>
            <a:r>
              <a:rPr lang="de-DE" sz="2800" dirty="0" smtClean="0"/>
              <a:t>§ 117 Abs. 1 BGB</a:t>
            </a:r>
          </a:p>
          <a:p>
            <a:r>
              <a:rPr lang="de-DE" sz="2800" dirty="0" smtClean="0"/>
              <a:t>§ 118 BGB</a:t>
            </a:r>
          </a:p>
          <a:p>
            <a:r>
              <a:rPr lang="de-DE" sz="2800" dirty="0" smtClean="0"/>
              <a:t>§ 142 BGB</a:t>
            </a:r>
          </a:p>
          <a:p>
            <a:r>
              <a:rPr lang="de-DE" sz="2800" dirty="0" smtClean="0"/>
              <a:t>§ 125 BGB</a:t>
            </a:r>
          </a:p>
          <a:p>
            <a:r>
              <a:rPr lang="de-DE" sz="2800" dirty="0" smtClean="0"/>
              <a:t>§ 134 BGB</a:t>
            </a:r>
          </a:p>
          <a:p>
            <a:r>
              <a:rPr lang="de-DE" sz="2800" dirty="0" smtClean="0"/>
              <a:t>§ 138 BGB</a:t>
            </a:r>
          </a:p>
          <a:p>
            <a:endParaRPr lang="de-DE" sz="2800" dirty="0" smtClean="0"/>
          </a:p>
          <a:p>
            <a:pPr algn="ctr"/>
            <a:r>
              <a:rPr lang="de-DE" sz="2800" b="1" dirty="0" smtClean="0"/>
              <a:t>Gestaltungsrechte</a:t>
            </a:r>
          </a:p>
          <a:p>
            <a:pPr algn="ctr"/>
            <a:r>
              <a:rPr lang="de-DE" sz="2800" b="1" dirty="0" smtClean="0"/>
              <a:t>z.B</a:t>
            </a:r>
            <a:r>
              <a:rPr lang="de-DE" sz="2800" b="1" dirty="0" smtClean="0"/>
              <a:t>. </a:t>
            </a:r>
            <a:r>
              <a:rPr lang="de-DE" sz="2800" b="1" dirty="0" smtClean="0"/>
              <a:t>Kündigung: Unwirksamkeit </a:t>
            </a:r>
            <a:r>
              <a:rPr lang="de-DE" sz="2800" b="1" u="sng" dirty="0" smtClean="0"/>
              <a:t>ex </a:t>
            </a:r>
            <a:r>
              <a:rPr lang="de-DE" sz="2800" b="1" u="sng" dirty="0" err="1" smtClean="0"/>
              <a:t>nunc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25470" y="993755"/>
            <a:ext cx="814393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V e r t r a g</a:t>
            </a:r>
          </a:p>
          <a:p>
            <a:pPr algn="ctr"/>
            <a:endParaRPr lang="de-DE" sz="4000" b="1" dirty="0" smtClean="0"/>
          </a:p>
          <a:p>
            <a:pPr algn="ctr"/>
            <a:endParaRPr lang="de-DE" sz="4000" b="1" dirty="0" smtClean="0"/>
          </a:p>
          <a:p>
            <a:endParaRPr lang="de-DE" sz="4000" b="1" dirty="0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 flipH="1" flipV="1">
            <a:off x="5183188" y="1922449"/>
            <a:ext cx="1571636" cy="2571766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flipH="1">
            <a:off x="3182924" y="1922449"/>
            <a:ext cx="1443038" cy="2519363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25536" y="4851407"/>
            <a:ext cx="235745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Angebot</a:t>
            </a:r>
            <a:endParaRPr lang="de-DE" sz="4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897568" y="4922845"/>
            <a:ext cx="2571768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Annahme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82594" y="1208069"/>
            <a:ext cx="8215370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Annahmefrist</a:t>
            </a:r>
          </a:p>
          <a:p>
            <a:r>
              <a:rPr lang="de-DE" sz="4000" b="1" dirty="0" smtClean="0"/>
              <a:t>§ 147 Abs. 2 BGB</a:t>
            </a:r>
          </a:p>
          <a:p>
            <a:endParaRPr lang="de-DE" sz="4000" b="1" dirty="0" smtClean="0"/>
          </a:p>
          <a:p>
            <a:r>
              <a:rPr lang="de-DE" sz="4000" b="1" dirty="0" smtClean="0"/>
              <a:t>Abänderung</a:t>
            </a:r>
          </a:p>
          <a:p>
            <a:r>
              <a:rPr lang="de-DE" sz="4000" b="1" dirty="0" smtClean="0"/>
              <a:t>= Ablehnung + neuer Antrag,</a:t>
            </a:r>
          </a:p>
          <a:p>
            <a:r>
              <a:rPr lang="de-DE" sz="4000" b="1" dirty="0" smtClean="0"/>
              <a:t>§ 150 Abs. 2 BGB</a:t>
            </a:r>
            <a:endParaRPr lang="de-D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F70990-E6F4-4601-B042-CAEB71E47DAD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66422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11156" y="565127"/>
            <a:ext cx="8715436" cy="661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b="1" dirty="0" smtClean="0">
                <a:solidFill>
                  <a:srgbClr val="000000"/>
                </a:solidFill>
                <a:cs typeface="Arial" charset="0"/>
              </a:rPr>
              <a:t>Wiederholungsfragen: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40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19. Rechtsgeschäft, Realakt, Gefällig-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     </a:t>
            </a:r>
            <a:r>
              <a:rPr lang="de-DE" sz="4000" dirty="0" err="1" smtClean="0">
                <a:solidFill>
                  <a:srgbClr val="000000"/>
                </a:solidFill>
                <a:cs typeface="Arial" charset="0"/>
              </a:rPr>
              <a:t>keit</a:t>
            </a: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1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20. Privatautonomie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2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21. WE durch Schweigen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1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22. ex </a:t>
            </a:r>
            <a:r>
              <a:rPr lang="de-DE" sz="4000" dirty="0" err="1" smtClean="0">
                <a:solidFill>
                  <a:srgbClr val="000000"/>
                </a:solidFill>
                <a:cs typeface="Arial" charset="0"/>
              </a:rPr>
              <a:t>tunc</a:t>
            </a: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 / ex </a:t>
            </a:r>
            <a:r>
              <a:rPr lang="de-DE" sz="4000" dirty="0" err="1" smtClean="0">
                <a:solidFill>
                  <a:srgbClr val="000000"/>
                </a:solidFill>
                <a:cs typeface="Arial" charset="0"/>
              </a:rPr>
              <a:t>nunc</a:t>
            </a:r>
            <a:endParaRPr lang="de-DE" sz="40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1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23. Vertrag = Angebot + Annahme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100" dirty="0" smtClean="0">
              <a:solidFill>
                <a:srgbClr val="000000"/>
              </a:solidFill>
              <a:cs typeface="Arial" charset="0"/>
            </a:endParaRP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4000" dirty="0" smtClean="0">
                <a:solidFill>
                  <a:srgbClr val="000000"/>
                </a:solidFill>
                <a:cs typeface="Arial" charset="0"/>
              </a:rPr>
              <a:t>24. Annahme unter Abänderung ?</a:t>
            </a:r>
          </a:p>
          <a:p>
            <a:pPr algn="just">
              <a:tabLst>
                <a:tab pos="0" algn="l"/>
                <a:tab pos="269875" algn="l"/>
                <a:tab pos="539750" algn="l"/>
                <a:tab pos="809625" algn="l"/>
                <a:tab pos="1079500" algn="l"/>
                <a:tab pos="1349375" algn="l"/>
                <a:tab pos="1619250" algn="l"/>
                <a:tab pos="1889125" algn="l"/>
                <a:tab pos="2159000" algn="l"/>
                <a:tab pos="5310188" algn="r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4000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28" y="136499"/>
            <a:ext cx="9642607" cy="66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9969262-3AE9-4300-9A07-4BE5E28B9167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84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449914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95749B-210F-4092-988E-93DC1D7DAC73}" type="datetime2">
              <a:rPr lang="de-DE" smtClean="0"/>
              <a:pPr/>
              <a:t>Freitag, 23. November 2012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5BB9DA-7112-4590-BF10-18003DEA055C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5307038" cy="519113"/>
          </a:xfrm>
        </p:spPr>
        <p:txBody>
          <a:bodyPr/>
          <a:lstStyle/>
          <a:p>
            <a:r>
              <a:rPr lang="de-DE" dirty="0" smtClean="0"/>
              <a:t>Dr. Tilman Giesen, Rechtsanwalt und Fachanwalt für Verwaltungsrecht </a:t>
            </a:r>
            <a:r>
              <a:rPr lang="de-DE" dirty="0" err="1" smtClean="0"/>
              <a:t>Lauprecht</a:t>
            </a:r>
            <a:r>
              <a:rPr lang="de-DE" dirty="0" smtClean="0"/>
              <a:t> Rechtsanwälte Notare</a:t>
            </a:r>
            <a:endParaRPr lang="de-DE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594" y="279375"/>
            <a:ext cx="8983551" cy="63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2565</Words>
  <PresentationFormat>Benutzerdefiniert</PresentationFormat>
  <Paragraphs>921</Paragraphs>
  <Slides>84</Slides>
  <Notes>42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84</vt:i4>
      </vt:variant>
    </vt:vector>
  </HeadingPairs>
  <TitlesOfParts>
    <vt:vector size="85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cp:lastModifiedBy>us14</cp:lastModifiedBy>
  <cp:revision>67</cp:revision>
  <cp:lastPrinted>2012-11-09T10:49:10Z</cp:lastPrinted>
  <dcterms:created xsi:type="dcterms:W3CDTF">2012-10-31T15:45:25Z</dcterms:created>
  <dcterms:modified xsi:type="dcterms:W3CDTF">2012-11-23T11:10:56Z</dcterms:modified>
</cp:coreProperties>
</file>